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77" r:id="rId3"/>
    <p:sldId id="289" r:id="rId4"/>
    <p:sldId id="290" r:id="rId5"/>
    <p:sldId id="291" r:id="rId6"/>
    <p:sldId id="307" r:id="rId7"/>
    <p:sldId id="258" r:id="rId8"/>
    <p:sldId id="259" r:id="rId9"/>
    <p:sldId id="308" r:id="rId10"/>
    <p:sldId id="293" r:id="rId11"/>
    <p:sldId id="294" r:id="rId12"/>
    <p:sldId id="295" r:id="rId13"/>
    <p:sldId id="296" r:id="rId14"/>
    <p:sldId id="297" r:id="rId15"/>
    <p:sldId id="298" r:id="rId16"/>
    <p:sldId id="300" r:id="rId17"/>
    <p:sldId id="265" r:id="rId18"/>
    <p:sldId id="299" r:id="rId19"/>
    <p:sldId id="302" r:id="rId20"/>
    <p:sldId id="301" r:id="rId21"/>
    <p:sldId id="309" r:id="rId22"/>
    <p:sldId id="303" r:id="rId23"/>
    <p:sldId id="304" r:id="rId24"/>
    <p:sldId id="305" r:id="rId25"/>
    <p:sldId id="268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83" r:id="rId34"/>
    <p:sldId id="310" r:id="rId35"/>
    <p:sldId id="312" r:id="rId36"/>
    <p:sldId id="313" r:id="rId37"/>
    <p:sldId id="314" r:id="rId38"/>
    <p:sldId id="28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00"/>
    <p:restoredTop sz="83957" autoAdjust="0"/>
  </p:normalViewPr>
  <p:slideViewPr>
    <p:cSldViewPr snapToGrid="0">
      <p:cViewPr varScale="1">
        <p:scale>
          <a:sx n="79" d="100"/>
          <a:sy n="79" d="100"/>
        </p:scale>
        <p:origin x="3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50027-762A-4347-B196-7A59525A83E8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D5EA1-5292-4E85-8E55-59054675D9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33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talk is divided into few smaller chunks. </a:t>
            </a:r>
          </a:p>
          <a:p>
            <a:r>
              <a:rPr lang="en-US" dirty="0"/>
              <a:t>First we will establish the need of a versioning system and tools and the problem it solves</a:t>
            </a:r>
          </a:p>
          <a:p>
            <a:r>
              <a:rPr lang="en-US" dirty="0"/>
              <a:t>Then we’ll see how git can be used to track codebase changes and also collaborate</a:t>
            </a:r>
          </a:p>
          <a:p>
            <a:r>
              <a:rPr lang="en-US" dirty="0"/>
              <a:t>Best practices used in industry.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9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11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176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198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151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provide us feedback on what did you like about it or think we can improve.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58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is a distributed version control system. A version control system is a tool that allows us to manage changes made to blobs. Which can be </a:t>
            </a:r>
          </a:p>
          <a:p>
            <a:endParaRPr lang="en-US" dirty="0"/>
          </a:p>
          <a:p>
            <a:r>
              <a:rPr lang="en-US" dirty="0"/>
              <a:t> It is a tool that allows you to track your code history. Allows you to peek into the past and see what a code looks like at any given point of development. </a:t>
            </a:r>
          </a:p>
          <a:p>
            <a:endParaRPr lang="en-US" dirty="0"/>
          </a:p>
          <a:p>
            <a:r>
              <a:rPr lang="en-US" dirty="0"/>
              <a:t>An important tool to collaborate with other fellow developers. As developers you can’t collaborate efficiently by sending pieces of code in a zip file, or sharing it over the folder.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Source of truth, it is important to track down developers who made the changes and what changes are done.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283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Well there are </a:t>
            </a:r>
            <a:r>
              <a:rPr lang="en-US" dirty="0" smtClean="0"/>
              <a:t>a</a:t>
            </a:r>
            <a:r>
              <a:rPr lang="en-US" baseline="0" dirty="0" smtClean="0"/>
              <a:t> number</a:t>
            </a:r>
            <a:r>
              <a:rPr lang="en-US" dirty="0" smtClean="0"/>
              <a:t> </a:t>
            </a:r>
            <a:r>
              <a:rPr lang="en-US" dirty="0"/>
              <a:t>of reasons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Developers need to share codebase easily</a:t>
            </a:r>
          </a:p>
          <a:p>
            <a:pPr marL="171450" indent="-171450">
              <a:buFontTx/>
              <a:buChar char="-"/>
            </a:pPr>
            <a:r>
              <a:rPr lang="en-US" dirty="0"/>
              <a:t>Keep track of all changes , undo, redo or time travel over months of development and compare code base. </a:t>
            </a:r>
          </a:p>
          <a:p>
            <a:pPr marL="171450" indent="-171450">
              <a:buFontTx/>
              <a:buChar char="-"/>
            </a:pPr>
            <a:r>
              <a:rPr lang="en-US" dirty="0"/>
              <a:t>Maintain working copies of same code base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Communicate changes made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Still need a reason to learn?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 is a industry wide tool that is being used by thousands of developers everyday. If you don’t know it probably you’ll never be able to collaborate with them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 is super powerful once you know. Employers expect you to know Git basics and have proficiency.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542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21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833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743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472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27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31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7D9F8C-E2DE-435D-AF01-D2E309837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0B5A533-CF55-4FB4-8F28-7E7116C4A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59E0D5-50B8-43F1-8980-71088E0E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4D5949E-DB05-409A-AD3E-8BDA35F57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438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1692614-9B8A-46CD-910D-FFE1B7FB09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AC903E4-0DEC-4D30-BF2A-D8EB74A2C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78D3EF-4E15-4753-B664-9DC29AED4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55A1BF3-D5CD-466E-AADE-7BC31295B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008" y="40012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1F05E82-C372-44E5-9BEE-303C46F4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12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7979C9-AB4C-48C7-AE32-8004E1314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30B83B-457F-49EC-A820-A34A00D1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9A9D4E0-2058-4150-B276-0DA269D3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CA4BCAB-89D9-4F26-AD59-A867F06DD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008" y="40012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32B5B21-D974-483A-9B4F-CACBEC29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50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498F3F-5320-45C5-A8F0-2C1C44FD8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E8A1252-D39A-461B-8838-4A6FB6667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5D3543D-55E7-4E91-9EA4-B4246646DB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D3C9F4C-BA4D-41D9-9434-7F9029A9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008" y="40012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4E4C56D-BE88-4605-AA96-460964C1A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034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455F72-6726-4E75-8ACD-B111AC6B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FF514BB-C288-4B64-88B0-4A1651EB8A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7DC1AA0-C472-430F-AEDD-9239129C0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63CAA79-FD51-4206-BC70-339A12DDD4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3CDD54-7A71-44AA-A384-38C9E82E8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008" y="40012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4DF1251-E58C-402C-B1F6-3C8DAF1F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98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0EE0F7-3899-48EF-8C27-887388337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22C4A2C-4A8E-4246-8A6F-E2576D608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6EC2535-BE81-4ED5-9A3C-9EDD40801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B71F77F-CA9D-4F1B-962C-508DC2B600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9FD0AAD-B001-4897-8697-F621814B5F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1815124-602F-479F-B3B5-79F7FB77CC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CAF9D6C-6EF3-4B98-B56C-94E783778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008" y="40012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B516F3F-9F50-4637-8BE4-1995C24E8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227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8DCD5F-0B91-4E25-83CB-08CDE7938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xmlns="" id="{C4B9EB99-C16E-4F67-B461-87621FF2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9985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9FB11116-E6A7-4C58-B8AE-58FC0A6BC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5554" y="635634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00485AB6-CAE7-47F3-833C-657E20BAF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170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896B43-2656-4C10-8A31-6CB7A0469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CF6A7CD-00DD-44EA-87B8-BA090EF44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B998488-B448-497C-A72C-6C6C6AE34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51D1FB5-DADF-43EE-9BEB-1952ADDB86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C7245C7-F98A-4E5B-B588-EA4C40C5F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008" y="40012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8124B5E-B246-4964-A0BA-273182C58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681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225841-9947-4DF6-9E7F-9D062BFDE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6AAB462-32DF-453B-A113-15D4A568E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4FA0471-1A99-4A28-BE0F-67E02098B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AA9E912-1442-47F7-A822-7A177374A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9538706-2A22-4F7C-926A-E1575A727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008" y="40012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51DEA21-A42E-4AC2-8023-2845E6695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BE3D41-1B94-41F2-97D7-A5D650B49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2ACABC8-4488-4CB5-A42B-F92ECC071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C9BFC2-3B1B-4B74-8E27-1F842281B2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51598B-E7FA-4380-B297-9946BE061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008" y="40012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A582F8-FDC9-4805-9B2F-034D8DA6C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94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46405D4-1B00-4690-985A-45439A278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1312D11-8728-4E57-860C-F9B27AC62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57DBA4E-29EF-492E-B0F4-CD0081096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F0BA-36B8-4733-AFEA-1CCE88DCC90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327B52A-7B8C-4625-9665-482E6D22C2D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31147"/>
            <a:ext cx="1585546" cy="5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5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3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rr524@njit.edu" TargetMode="External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download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CF01EF-86A0-4429-A374-845AF2AC8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38" y="937806"/>
            <a:ext cx="10515600" cy="620793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>
                <a:latin typeface="Avenir Medium" charset="0"/>
                <a:ea typeface="Avenir Medium" charset="0"/>
                <a:cs typeface="Avenir Medium" charset="0"/>
              </a:rPr>
              <a:t>Version Control with Git and GitHub</a:t>
            </a:r>
            <a:endParaRPr lang="en-US" sz="4800" dirty="0"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604" y="1879600"/>
            <a:ext cx="4199467" cy="41994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2051" y="5417306"/>
            <a:ext cx="1326174" cy="132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9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Version Control Terminology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Version Control System (VCS) or (SCM)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Repository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Commit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SHA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Working 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Checkout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Staging Area/Index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Branch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8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Heavy" charset="0"/>
                <a:ea typeface="Avenir Heavy" charset="0"/>
                <a:cs typeface="Avenir Heavy" charset="0"/>
              </a:rPr>
              <a:t>Version Control Terminology</a:t>
            </a:r>
            <a:endParaRPr lang="en-US" b="1" dirty="0"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Version Control System : </a:t>
            </a:r>
          </a:p>
          <a:p>
            <a:pPr marL="0" indent="0">
              <a:buNone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A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VCS allows you to: revert files back to a previous state, revert the entire project back to a previous state, review changes made over time, see who last modified something that might be causing a problem, who introduced an issue and when, and more. </a:t>
            </a:r>
          </a:p>
          <a:p>
            <a:pPr marL="0" indent="0">
              <a:buNone/>
            </a:pPr>
            <a:endParaRPr lang="en-US" sz="20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514350" indent="-514350">
              <a:buAutoNum type="arabicPeriod" startAt="2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Repository:</a:t>
            </a:r>
          </a:p>
          <a:p>
            <a:pPr marL="0" indent="0">
              <a:buNone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A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directory that contains your project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work which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are used to communicate with Git. Repositories can exist either locally on your computer or as a remote copy on another computer.</a:t>
            </a:r>
          </a:p>
        </p:txBody>
      </p:sp>
    </p:spTree>
    <p:extLst>
      <p:ext uri="{BB962C8B-B14F-4D97-AF65-F5344CB8AC3E}">
        <p14:creationId xmlns:p14="http://schemas.microsoft.com/office/powerpoint/2010/main" val="172849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Heavy" charset="0"/>
                <a:ea typeface="Avenir Heavy" charset="0"/>
                <a:cs typeface="Avenir Heavy" charset="0"/>
              </a:rPr>
              <a:t>Version Control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3. Commit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Git thinks of its data like a set of snapshots of a mini file system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Think of it as a save point during a video game.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4. SHA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A SHA is basically an ID number for each commit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Ex.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E2adf8ae3e2e4ed40add75cc44cf9d0a869afeb6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5. Working Directory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The files that you see in your computer's file system. When you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open your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project files up on a code editor, you're working with files in the Working Directory. </a:t>
            </a:r>
          </a:p>
        </p:txBody>
      </p:sp>
    </p:spTree>
    <p:extLst>
      <p:ext uri="{BB962C8B-B14F-4D97-AF65-F5344CB8AC3E}">
        <p14:creationId xmlns:p14="http://schemas.microsoft.com/office/powerpoint/2010/main" val="214048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Heavy" charset="0"/>
                <a:ea typeface="Avenir Heavy" charset="0"/>
                <a:cs typeface="Avenir Heavy" charset="0"/>
              </a:rPr>
              <a:t>Version Control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6. Checkout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When content in the repository has been copied to the Working Directory. It is possible to checkout many things from a repository; a file, a commit, a branch, etc. </a:t>
            </a:r>
            <a:endParaRPr lang="en-US" sz="20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7. Staging Area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You can think of the staging area as a prep table where Git will take the next commit. Files on the Staging Index are poised to be added to the repository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8. Branch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A branch is when a new line of development is created that diverges from the main line of development. This alternative line of development can continue without altering the main line. </a:t>
            </a:r>
            <a:endParaRPr lang="en-US" sz="20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33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Let’s dive into the good stuff now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GIT COMMANDS: </a:t>
            </a:r>
          </a:p>
          <a:p>
            <a:pPr marL="0" indent="0">
              <a:buNone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(THINGS WE’LL COVER)</a:t>
            </a:r>
          </a:p>
          <a:p>
            <a:pPr marL="0" indent="0">
              <a:buNone/>
            </a:pP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BASIC GIT COMMANDS</a:t>
            </a:r>
          </a:p>
          <a:p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REMOTE REPOSITORY </a:t>
            </a:r>
            <a:r>
              <a:rPr lang="mr-IN" sz="2000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 PUSH &amp; PULL</a:t>
            </a:r>
          </a:p>
          <a:p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BRANCHING, TAGGING AND MERGING</a:t>
            </a:r>
          </a:p>
          <a:p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DISASTER HAS STRUCK!</a:t>
            </a: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0" y="2259565"/>
            <a:ext cx="5511800" cy="348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6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Basic Git Commands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git </a:t>
            </a:r>
            <a:r>
              <a:rPr lang="en-US" sz="2400" dirty="0" err="1" smtClean="0">
                <a:latin typeface="Avenir Book" charset="0"/>
                <a:ea typeface="Avenir Book" charset="0"/>
                <a:cs typeface="Avenir Book" charset="0"/>
              </a:rPr>
              <a:t>init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git status 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git add &lt;filename&gt;</a:t>
            </a:r>
            <a:r>
              <a:rPr lang="en-US" sz="2400" i="1" dirty="0" smtClean="0">
                <a:latin typeface="Avenir Book" charset="0"/>
                <a:ea typeface="Avenir Book" charset="0"/>
                <a:cs typeface="Avenir Book" charset="0"/>
              </a:rPr>
              <a:t> / 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git add . 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git commit / git commit </a:t>
            </a:r>
            <a:r>
              <a:rPr lang="mr-IN" sz="2400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m “commit message”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git log </a:t>
            </a:r>
            <a:r>
              <a:rPr lang="mr-IN" sz="2400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400" dirty="0" err="1" smtClean="0">
                <a:latin typeface="Avenir Book" charset="0"/>
                <a:ea typeface="Avenir Book" charset="0"/>
                <a:cs typeface="Avenir Book" charset="0"/>
              </a:rPr>
              <a:t>oneline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/ git log —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stat</a:t>
            </a:r>
          </a:p>
          <a:p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g</a:t>
            </a:r>
            <a:r>
              <a:rPr lang="en-US" sz="2400" dirty="0" err="1" smtClean="0">
                <a:latin typeface="Avenir Book" charset="0"/>
                <a:ea typeface="Avenir Book" charset="0"/>
                <a:cs typeface="Avenir Book" charset="0"/>
              </a:rPr>
              <a:t>it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reset</a:t>
            </a:r>
          </a:p>
          <a:p>
            <a:r>
              <a:rPr lang="en-US" sz="2400" dirty="0" err="1" smtClean="0">
                <a:latin typeface="Avenir Book" charset="0"/>
                <a:ea typeface="Avenir Book" charset="0"/>
                <a:cs typeface="Avenir Book" charset="0"/>
              </a:rPr>
              <a:t>git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revert</a:t>
            </a: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git clone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Other commands like git show, git ignore, git diff etc.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5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99533" y="24987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5400" b="1" dirty="0" smtClean="0">
                <a:latin typeface="Avenir Book" charset="0"/>
                <a:ea typeface="Avenir Book" charset="0"/>
                <a:cs typeface="Avenir Book" charset="0"/>
              </a:rPr>
              <a:t>Demo</a:t>
            </a:r>
            <a:endParaRPr lang="en-US" sz="5400" b="1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28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23908A-FBF1-4A85-8D79-A2942219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Basic Git model locally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6A55988-DB8D-4406-890E-EF0B0B9B2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925" y="1690688"/>
            <a:ext cx="65341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7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Basic Git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git 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init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mr-IN" sz="24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400" i="1" dirty="0" smtClean="0">
                <a:latin typeface="Avenir Book" charset="0"/>
                <a:ea typeface="Avenir Book" charset="0"/>
                <a:cs typeface="Avenir Book" charset="0"/>
              </a:rPr>
              <a:t>Initialize </a:t>
            </a:r>
            <a:r>
              <a:rPr lang="en-US" sz="2400" i="1" dirty="0">
                <a:latin typeface="Avenir Book" charset="0"/>
                <a:ea typeface="Avenir Book" charset="0"/>
                <a:cs typeface="Avenir Book" charset="0"/>
              </a:rPr>
              <a:t>a Git repository/working directory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git status </a:t>
            </a:r>
            <a:r>
              <a:rPr lang="mr-IN" sz="24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400" i="1" dirty="0">
                <a:latin typeface="Avenir Book" charset="0"/>
                <a:ea typeface="Avenir Book" charset="0"/>
                <a:cs typeface="Avenir Book" charset="0"/>
              </a:rPr>
              <a:t>Status of your working directory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git add &lt;filename&gt; or git add . </a:t>
            </a:r>
            <a:r>
              <a:rPr lang="en-US" sz="2400" i="1" dirty="0">
                <a:latin typeface="Avenir Book" charset="0"/>
                <a:ea typeface="Avenir Book" charset="0"/>
                <a:cs typeface="Avenir Book" charset="0"/>
              </a:rPr>
              <a:t>(for all files in your working directory)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git commit </a:t>
            </a:r>
            <a:r>
              <a:rPr lang="mr-IN" sz="24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400" i="1" dirty="0">
                <a:latin typeface="Avenir Book" charset="0"/>
                <a:ea typeface="Avenir Book" charset="0"/>
                <a:cs typeface="Avenir Book" charset="0"/>
              </a:rPr>
              <a:t>Stash changes in your working directory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git log </a:t>
            </a:r>
            <a:r>
              <a:rPr lang="mr-IN" sz="24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oneline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mr-IN" sz="24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400" i="1" dirty="0">
                <a:latin typeface="Avenir Book" charset="0"/>
                <a:ea typeface="Avenir Book" charset="0"/>
                <a:cs typeface="Avenir Book" charset="0"/>
              </a:rPr>
              <a:t>View your commit </a:t>
            </a:r>
            <a:r>
              <a:rPr lang="en-US" sz="2400" i="1" dirty="0" smtClean="0">
                <a:latin typeface="Avenir Book" charset="0"/>
                <a:ea typeface="Avenir Book" charset="0"/>
                <a:cs typeface="Avenir Book" charset="0"/>
              </a:rPr>
              <a:t>history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git clone </a:t>
            </a:r>
            <a:r>
              <a:rPr lang="mr-IN" sz="2400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400" i="1" dirty="0" smtClean="0">
                <a:latin typeface="Avenir Book" charset="0"/>
                <a:ea typeface="Avenir Book" charset="0"/>
                <a:cs typeface="Avenir Book" charset="0"/>
              </a:rPr>
              <a:t>Create an identical copy</a:t>
            </a:r>
            <a:endParaRPr lang="en-US" sz="2400" i="1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533" y="3660610"/>
            <a:ext cx="4961467" cy="319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1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002" r="1" b="1"/>
          <a:stretch/>
        </p:blipFill>
        <p:spPr>
          <a:xfrm>
            <a:off x="5711040" y="1507067"/>
            <a:ext cx="5841297" cy="4710852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29" y="2150533"/>
            <a:ext cx="4685071" cy="378541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It’s a hosting medium/website for your Git repositories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Offers powerful collaborative abilities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A good indicator of what you code/how much you code/quality of your code</a:t>
            </a:r>
          </a:p>
        </p:txBody>
      </p:sp>
    </p:spTree>
    <p:extLst>
      <p:ext uri="{BB962C8B-B14F-4D97-AF65-F5344CB8AC3E}">
        <p14:creationId xmlns:p14="http://schemas.microsoft.com/office/powerpoint/2010/main" val="24806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39A8E4-EFE0-4DCD-A249-57EB367A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Avenir Medium" charset="0"/>
                <a:ea typeface="Avenir Medium" charset="0"/>
                <a:cs typeface="Avenir Medium" charset="0"/>
              </a:rPr>
              <a:t>What’s the plan for today? </a:t>
            </a:r>
            <a:endParaRPr lang="en-US" sz="4800" b="1" dirty="0"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7539C2-FF28-4EBF-B078-8E99383EA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57250" indent="-857250">
              <a:buFont typeface="+mj-lt"/>
              <a:buAutoNum type="arabicPeriod"/>
            </a:pPr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Version Control - Concepts, Terminology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  <a:p>
            <a:pPr marL="857250" indent="-857250">
              <a:buFont typeface="+mj-lt"/>
              <a:buAutoNum type="arabicPeriod"/>
            </a:pPr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Git </a:t>
            </a:r>
            <a:r>
              <a:rPr lang="mr-IN" sz="3600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 Commands</a:t>
            </a:r>
          </a:p>
          <a:p>
            <a:pPr marL="857250" indent="-857250">
              <a:buFont typeface="+mj-lt"/>
              <a:buAutoNum type="arabicPeriod"/>
            </a:pPr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Collaborating with Git using </a:t>
            </a:r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GitHub</a:t>
            </a:r>
          </a:p>
          <a:p>
            <a:pPr marL="857250" indent="-857250">
              <a:buFont typeface="+mj-lt"/>
              <a:buAutoNum type="arabicPeriod"/>
            </a:pPr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Hackathon Building Tips</a:t>
            </a:r>
            <a:endParaRPr lang="en-US" sz="36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71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Working with a remote repository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Remote? </a:t>
            </a:r>
          </a:p>
          <a:p>
            <a:pPr marL="0" indent="0"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It’s the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hosting service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where your code is stored.</a:t>
            </a:r>
          </a:p>
          <a:p>
            <a:pPr marL="0" indent="0"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By default, remote name is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usually origin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and default branch is master.</a:t>
            </a:r>
          </a:p>
          <a:p>
            <a:pPr marL="0" indent="0"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Certain things that come to play, namely collaboration. </a:t>
            </a:r>
          </a:p>
          <a:p>
            <a:pPr marL="0" indent="0"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How are we going to handle that with Git. </a:t>
            </a:r>
          </a:p>
          <a:p>
            <a:pPr marL="0" indent="0"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So here comes, push, pull, branching, merging, </a:t>
            </a:r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forking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5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How to access GitHub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Access it on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github.com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Create an account if you don’t already have one.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GitHub Clone link: </a:t>
            </a:r>
          </a:p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github.com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intley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Version_Control_Workshop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93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7" y="2566459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GitHub Demo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23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More Git commands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git push </a:t>
            </a:r>
            <a:r>
              <a:rPr lang="mr-IN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push your changes into the remote repository 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git pull </a:t>
            </a:r>
            <a:r>
              <a:rPr lang="mr-IN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pull your latest changes from the remote repository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git branch </a:t>
            </a:r>
            <a:r>
              <a:rPr lang="mr-IN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view branches in your repository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git branch &lt;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branchname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&gt; - create a branch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git checkout &lt;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branchname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&gt; - move to that branch 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git merge &lt;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branchname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&gt; - merge into that branch</a:t>
            </a:r>
          </a:p>
          <a:p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g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it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revert &lt;commit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sha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0904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328" y="2438854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Demo 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83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Collaboration with GitHub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xmlns="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xmlns="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689CB68-6CCB-4142-89A6-7D7D13C26FCB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36906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xmlns="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xmlns="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xmlns="" id="{74B3CEBD-F3A0-4777-8F81-398AC5AF49B3}"/>
              </a:ext>
            </a:extLst>
          </p:cNvPr>
          <p:cNvSpPr/>
          <p:nvPr/>
        </p:nvSpPr>
        <p:spPr>
          <a:xfrm rot="10800000">
            <a:off x="3258879" y="2215639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xmlns="" id="{A796EEB9-C1DA-4C4F-AA34-2927BB0C91F4}"/>
              </a:ext>
            </a:extLst>
          </p:cNvPr>
          <p:cNvSpPr/>
          <p:nvPr/>
        </p:nvSpPr>
        <p:spPr>
          <a:xfrm>
            <a:off x="6582985" y="2220622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CB54CDD-5A6A-4A2D-A2DF-55795D79B0E3}"/>
              </a:ext>
            </a:extLst>
          </p:cNvPr>
          <p:cNvSpPr txBox="1"/>
          <p:nvPr/>
        </p:nvSpPr>
        <p:spPr>
          <a:xfrm>
            <a:off x="3258879" y="1690687"/>
            <a:ext cx="1168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clone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497DD5-C091-4A63-A9DD-8C114F6E6EA1}"/>
              </a:ext>
            </a:extLst>
          </p:cNvPr>
          <p:cNvSpPr txBox="1"/>
          <p:nvPr/>
        </p:nvSpPr>
        <p:spPr>
          <a:xfrm>
            <a:off x="6541032" y="1645865"/>
            <a:ext cx="1168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clone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4177DEC-A0E4-4CE3-8971-CCE7129F0552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329308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xmlns="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xmlns="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B4B4A7E-AA72-4C3C-9D7C-E8A8B66CD20D}"/>
              </a:ext>
            </a:extLst>
          </p:cNvPr>
          <p:cNvSpPr txBox="1"/>
          <p:nvPr/>
        </p:nvSpPr>
        <p:spPr>
          <a:xfrm>
            <a:off x="2932790" y="4180285"/>
            <a:ext cx="1522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add </a:t>
            </a:r>
          </a:p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commit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153D225A-0809-44F0-8E22-77BD4CD3E4C8}"/>
              </a:ext>
            </a:extLst>
          </p:cNvPr>
          <p:cNvSpPr/>
          <p:nvPr/>
        </p:nvSpPr>
        <p:spPr>
          <a:xfrm>
            <a:off x="8370688" y="4306011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BD2DAB36-7037-4211-9458-C320FA8D8552}"/>
              </a:ext>
            </a:extLst>
          </p:cNvPr>
          <p:cNvSpPr txBox="1"/>
          <p:nvPr/>
        </p:nvSpPr>
        <p:spPr>
          <a:xfrm>
            <a:off x="9583249" y="4305836"/>
            <a:ext cx="1522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add </a:t>
            </a:r>
          </a:p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commit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A30F927C-536F-4353-902B-58892563BA95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371977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xmlns="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xmlns="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153D225A-0809-44F0-8E22-77BD4CD3E4C8}"/>
              </a:ext>
            </a:extLst>
          </p:cNvPr>
          <p:cNvSpPr/>
          <p:nvPr/>
        </p:nvSpPr>
        <p:spPr>
          <a:xfrm>
            <a:off x="8370688" y="4306011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xmlns="" id="{13EE1D81-3015-431F-B127-37C20FFF63C4}"/>
              </a:ext>
            </a:extLst>
          </p:cNvPr>
          <p:cNvSpPr/>
          <p:nvPr/>
        </p:nvSpPr>
        <p:spPr>
          <a:xfrm>
            <a:off x="3258879" y="2215639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89857FC-35D8-4B51-857D-2975717AD003}"/>
              </a:ext>
            </a:extLst>
          </p:cNvPr>
          <p:cNvSpPr txBox="1"/>
          <p:nvPr/>
        </p:nvSpPr>
        <p:spPr>
          <a:xfrm>
            <a:off x="3258879" y="2805364"/>
            <a:ext cx="152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push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0ACA48CA-5770-48C1-B915-90418B5FA9ED}"/>
              </a:ext>
            </a:extLst>
          </p:cNvPr>
          <p:cNvSpPr/>
          <p:nvPr/>
        </p:nvSpPr>
        <p:spPr>
          <a:xfrm>
            <a:off x="5080148" y="424683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AED88C47-02CE-4C66-AF02-137067E74AA4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21538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xmlns="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xmlns="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153D225A-0809-44F0-8E22-77BD4CD3E4C8}"/>
              </a:ext>
            </a:extLst>
          </p:cNvPr>
          <p:cNvSpPr/>
          <p:nvPr/>
        </p:nvSpPr>
        <p:spPr>
          <a:xfrm>
            <a:off x="8370688" y="4306011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xmlns="" id="{13EE1D81-3015-431F-B127-37C20FFF63C4}"/>
              </a:ext>
            </a:extLst>
          </p:cNvPr>
          <p:cNvSpPr/>
          <p:nvPr/>
        </p:nvSpPr>
        <p:spPr>
          <a:xfrm>
            <a:off x="6481484" y="2215639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89857FC-35D8-4B51-857D-2975717AD003}"/>
              </a:ext>
            </a:extLst>
          </p:cNvPr>
          <p:cNvSpPr txBox="1"/>
          <p:nvPr/>
        </p:nvSpPr>
        <p:spPr>
          <a:xfrm>
            <a:off x="6398531" y="2898462"/>
            <a:ext cx="152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fetch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0ACA48CA-5770-48C1-B915-90418B5FA9ED}"/>
              </a:ext>
            </a:extLst>
          </p:cNvPr>
          <p:cNvSpPr/>
          <p:nvPr/>
        </p:nvSpPr>
        <p:spPr>
          <a:xfrm>
            <a:off x="5080148" y="424683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01F7962-B137-45E7-8A11-C86F9B354B1A}"/>
              </a:ext>
            </a:extLst>
          </p:cNvPr>
          <p:cNvSpPr/>
          <p:nvPr/>
        </p:nvSpPr>
        <p:spPr>
          <a:xfrm>
            <a:off x="9646595" y="3563380"/>
            <a:ext cx="723014" cy="414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FBD3A39B-D62C-4B11-A13B-F927EBE11B8E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98870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How do you work with other developers? 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Work in a team, probably on particular components 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Integrate your code together.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Make copies of your files in case something you lose them. (Not really?)</a:t>
            </a:r>
          </a:p>
        </p:txBody>
      </p:sp>
    </p:spTree>
    <p:extLst>
      <p:ext uri="{BB962C8B-B14F-4D97-AF65-F5344CB8AC3E}">
        <p14:creationId xmlns:p14="http://schemas.microsoft.com/office/powerpoint/2010/main" val="150648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xmlns="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xmlns="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153D225A-0809-44F0-8E22-77BD4CD3E4C8}"/>
              </a:ext>
            </a:extLst>
          </p:cNvPr>
          <p:cNvSpPr/>
          <p:nvPr/>
        </p:nvSpPr>
        <p:spPr>
          <a:xfrm>
            <a:off x="8370688" y="4675846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89857FC-35D8-4B51-857D-2975717AD003}"/>
              </a:ext>
            </a:extLst>
          </p:cNvPr>
          <p:cNvSpPr txBox="1"/>
          <p:nvPr/>
        </p:nvSpPr>
        <p:spPr>
          <a:xfrm>
            <a:off x="6398531" y="2898462"/>
            <a:ext cx="152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merge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0ACA48CA-5770-48C1-B915-90418B5FA9ED}"/>
              </a:ext>
            </a:extLst>
          </p:cNvPr>
          <p:cNvSpPr/>
          <p:nvPr/>
        </p:nvSpPr>
        <p:spPr>
          <a:xfrm>
            <a:off x="5080148" y="424683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01F7962-B137-45E7-8A11-C86F9B354B1A}"/>
              </a:ext>
            </a:extLst>
          </p:cNvPr>
          <p:cNvSpPr/>
          <p:nvPr/>
        </p:nvSpPr>
        <p:spPr>
          <a:xfrm>
            <a:off x="8370688" y="4123907"/>
            <a:ext cx="723014" cy="414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A1949D1-5372-415A-B6F4-03429E467D82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274519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xmlns="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xmlns="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153D225A-0809-44F0-8E22-77BD4CD3E4C8}"/>
              </a:ext>
            </a:extLst>
          </p:cNvPr>
          <p:cNvSpPr/>
          <p:nvPr/>
        </p:nvSpPr>
        <p:spPr>
          <a:xfrm>
            <a:off x="8370688" y="4823252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xmlns="" id="{13EE1D81-3015-431F-B127-37C20FFF63C4}"/>
              </a:ext>
            </a:extLst>
          </p:cNvPr>
          <p:cNvSpPr/>
          <p:nvPr/>
        </p:nvSpPr>
        <p:spPr>
          <a:xfrm rot="10800000">
            <a:off x="6481484" y="2215639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89857FC-35D8-4B51-857D-2975717AD003}"/>
              </a:ext>
            </a:extLst>
          </p:cNvPr>
          <p:cNvSpPr txBox="1"/>
          <p:nvPr/>
        </p:nvSpPr>
        <p:spPr>
          <a:xfrm>
            <a:off x="6398531" y="2898462"/>
            <a:ext cx="152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push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0ACA48CA-5770-48C1-B915-90418B5FA9ED}"/>
              </a:ext>
            </a:extLst>
          </p:cNvPr>
          <p:cNvSpPr/>
          <p:nvPr/>
        </p:nvSpPr>
        <p:spPr>
          <a:xfrm>
            <a:off x="5080148" y="424683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01F7962-B137-45E7-8A11-C86F9B354B1A}"/>
              </a:ext>
            </a:extLst>
          </p:cNvPr>
          <p:cNvSpPr/>
          <p:nvPr/>
        </p:nvSpPr>
        <p:spPr>
          <a:xfrm>
            <a:off x="8370688" y="4191892"/>
            <a:ext cx="723014" cy="414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61EE01E7-0A84-4075-A414-3CA27CC7AD85}"/>
              </a:ext>
            </a:extLst>
          </p:cNvPr>
          <p:cNvSpPr/>
          <p:nvPr/>
        </p:nvSpPr>
        <p:spPr>
          <a:xfrm>
            <a:off x="5080148" y="5030531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178CA7C3-01BD-45D1-8730-850BF33AF33C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:p14="http://schemas.microsoft.com/office/powerpoint/2010/main" val="207736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xmlns="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xmlns="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153D225A-0809-44F0-8E22-77BD4CD3E4C8}"/>
              </a:ext>
            </a:extLst>
          </p:cNvPr>
          <p:cNvSpPr/>
          <p:nvPr/>
        </p:nvSpPr>
        <p:spPr>
          <a:xfrm>
            <a:off x="8370688" y="4823252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xmlns="" id="{13EE1D81-3015-431F-B127-37C20FFF63C4}"/>
              </a:ext>
            </a:extLst>
          </p:cNvPr>
          <p:cNvSpPr/>
          <p:nvPr/>
        </p:nvSpPr>
        <p:spPr>
          <a:xfrm rot="10800000">
            <a:off x="3303139" y="2313039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89857FC-35D8-4B51-857D-2975717AD003}"/>
              </a:ext>
            </a:extLst>
          </p:cNvPr>
          <p:cNvSpPr txBox="1"/>
          <p:nvPr/>
        </p:nvSpPr>
        <p:spPr>
          <a:xfrm>
            <a:off x="3325649" y="2962082"/>
            <a:ext cx="152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pull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0ACA48CA-5770-48C1-B915-90418B5FA9ED}"/>
              </a:ext>
            </a:extLst>
          </p:cNvPr>
          <p:cNvSpPr/>
          <p:nvPr/>
        </p:nvSpPr>
        <p:spPr>
          <a:xfrm>
            <a:off x="5080148" y="424683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01F7962-B137-45E7-8A11-C86F9B354B1A}"/>
              </a:ext>
            </a:extLst>
          </p:cNvPr>
          <p:cNvSpPr/>
          <p:nvPr/>
        </p:nvSpPr>
        <p:spPr>
          <a:xfrm>
            <a:off x="8370688" y="4191892"/>
            <a:ext cx="723014" cy="414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61EE01E7-0A84-4075-A414-3CA27CC7AD85}"/>
              </a:ext>
            </a:extLst>
          </p:cNvPr>
          <p:cNvSpPr/>
          <p:nvPr/>
        </p:nvSpPr>
        <p:spPr>
          <a:xfrm>
            <a:off x="1732404" y="485515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8A71434E-9EDD-40EB-8513-043E0A1BF43A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88C65305-EA32-4C59-B7C4-37E5DAE2CE55}"/>
              </a:ext>
            </a:extLst>
          </p:cNvPr>
          <p:cNvSpPr/>
          <p:nvPr/>
        </p:nvSpPr>
        <p:spPr>
          <a:xfrm>
            <a:off x="5080148" y="486578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</p:spTree>
    <p:extLst>
      <p:ext uri="{BB962C8B-B14F-4D97-AF65-F5344CB8AC3E}">
        <p14:creationId xmlns:p14="http://schemas.microsoft.com/office/powerpoint/2010/main" val="207100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47E407-3609-4559-8121-33A46DE32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More on Collaborative Git commands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66CF1B-E6E3-444A-9FCB-D505C63B5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Deleting a branch 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git branch </a:t>
            </a:r>
            <a:r>
              <a:rPr lang="mr-IN" sz="2000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d &lt;</a:t>
            </a:r>
            <a:r>
              <a:rPr lang="en-US" sz="2000" dirty="0" err="1" smtClean="0">
                <a:latin typeface="Avenir Book" charset="0"/>
                <a:ea typeface="Avenir Book" charset="0"/>
                <a:cs typeface="Avenir Book" charset="0"/>
              </a:rPr>
              <a:t>branchname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Merge conflicts! How do you resolve?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Pull requests ? 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git tag </a:t>
            </a:r>
            <a:r>
              <a:rPr lang="mr-IN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 v1.0 / git tag </a:t>
            </a:r>
            <a:r>
              <a:rPr lang="mr-IN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 v1.0 &lt;commit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sha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&gt;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866" y="2781829"/>
            <a:ext cx="3395134" cy="339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5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Dealing with Merge Conflicts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Two typical cases of merge conflicts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Normal merge where you’re a collaborator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Pull request (handled by the repository owner)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377" y="3350683"/>
            <a:ext cx="4676423" cy="35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8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More to learn in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Git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/Forward Steps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Firstly, I highly recommended building a project from scratch with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Git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integrated and if possible, with other programmers.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As far as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Git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goes, this PowerPoint covers the basics to help you get started, but as you work with version control, you will encounter new commands required.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Rebasing </a:t>
            </a:r>
            <a:r>
              <a:rPr lang="mr-IN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concept you could cover.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781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Tips on working on a Hackathon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Create one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Git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repository and add it to a hosting service such as GitHub (Public) or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BitBucket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(Private) 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Have your members clone your repository and work in branches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Merge branches to master every time a component has been completed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Keep the working code of your project in the master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109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6243" y="701849"/>
            <a:ext cx="6738257" cy="50928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2051" y="5417306"/>
            <a:ext cx="1326174" cy="132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86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6D164B-DE32-4E97-9184-C341BFC76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Questions</a:t>
            </a:r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?</a:t>
            </a:r>
            <a:b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/>
            </a:r>
            <a:br>
              <a:rPr lang="en-US" b="1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Contact me (</a:t>
            </a:r>
            <a:r>
              <a:rPr lang="en-US" b="1" dirty="0" smtClean="0">
                <a:latin typeface="Avenir Book" charset="0"/>
                <a:ea typeface="Avenir Book" charset="0"/>
                <a:cs typeface="Avenir Book" charset="0"/>
                <a:hlinkClick r:id="rId3"/>
              </a:rPr>
              <a:t>rr524@njit.edu</a:t>
            </a:r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 if you have questions)</a:t>
            </a:r>
            <a:b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Happy to help!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2051" y="5417306"/>
            <a:ext cx="1326174" cy="132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5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Avenir Book" charset="0"/>
                <a:ea typeface="Avenir Book" charset="0"/>
                <a:cs typeface="Avenir Book" charset="0"/>
              </a:rPr>
              <a:t>So what’s version control? </a:t>
            </a:r>
            <a:endParaRPr lang="en-US" sz="48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Version control is the management of changes to documents, primarily computer programs. </a:t>
            </a:r>
          </a:p>
          <a:p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Also known as revision control or source control. </a:t>
            </a:r>
          </a:p>
          <a:p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Examples: git, mercurial, subversion</a:t>
            </a:r>
          </a:p>
          <a:p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83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082" r="3" b="3"/>
          <a:stretch/>
        </p:blipFill>
        <p:spPr>
          <a:xfrm>
            <a:off x="7572088" y="1540932"/>
            <a:ext cx="4098781" cy="4185919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6378404" cy="1165667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Why version control?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952" y="1913467"/>
            <a:ext cx="6439848" cy="430106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Makes working in a team easy!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i="1" dirty="0">
                <a:latin typeface="Avenir Light" charset="0"/>
                <a:ea typeface="Avenir Light" charset="0"/>
                <a:cs typeface="Avenir Light" charset="0"/>
              </a:rPr>
              <a:t>Code without interference.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i="1" dirty="0">
                <a:latin typeface="Avenir Light" charset="0"/>
                <a:ea typeface="Avenir Light" charset="0"/>
                <a:cs typeface="Avenir Light" charset="0"/>
              </a:rPr>
              <a:t>Go back to a previous version (iOS 10 anyone?)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i="1" dirty="0">
                <a:latin typeface="Avenir Light" charset="0"/>
                <a:ea typeface="Avenir Light" charset="0"/>
                <a:cs typeface="Avenir Light" charset="0"/>
              </a:rPr>
              <a:t>Integrate code of multiple developer’s easily.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i="1" dirty="0">
                <a:latin typeface="Avenir Light" charset="0"/>
                <a:ea typeface="Avenir Light" charset="0"/>
                <a:cs typeface="Avenir Light" charset="0"/>
              </a:rPr>
              <a:t>Know who did what, when.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en-US" i="1" dirty="0">
              <a:latin typeface="Avenir Light" charset="0"/>
              <a:ea typeface="Avenir Light" charset="0"/>
              <a:cs typeface="Avenir Light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 your code</a:t>
            </a:r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 secure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136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Do you really need version control? 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741" y="1511073"/>
            <a:ext cx="8320316" cy="462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2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D7B15C-F8D3-4C1F-9FC0-8505F81CC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Git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FA248F-858C-4314-BC5C-2E5AD224B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 distributed version control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system</a:t>
            </a:r>
          </a:p>
          <a:p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Command-Line Tool (accessible with Terminal on the Mac or Git Bash on Windows)</a:t>
            </a:r>
          </a:p>
          <a:p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3380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3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B54A23-D7F5-4299-953A-ECAEDDFB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Why Git and not other VCS? 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Git’s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the most popular version control system in the industry, by far. 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 proper and detailed understanding of Git will allow you to make a transition to any other distributed VCS easily.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Most popular VCS are similar to Git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185" y="4119827"/>
            <a:ext cx="4028016" cy="261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Installing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Git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Things you’ll need: 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You need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Git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installed on your system, and you can access it in a UNIX Terminal, either the Terminal on the Mac or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Git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Bash on Windows. 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Download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Git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from the following link: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  <a:hlinkClick r:id="rId2"/>
              </a:rPr>
              <a:t>https://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  <a:hlinkClick r:id="rId2"/>
              </a:rPr>
              <a:t>git-scm.com/downloads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93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4415</TotalTime>
  <Words>1567</Words>
  <Application>Microsoft Macintosh PowerPoint</Application>
  <PresentationFormat>Widescreen</PresentationFormat>
  <Paragraphs>326</Paragraphs>
  <Slides>38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Avenir Book</vt:lpstr>
      <vt:lpstr>Avenir Heavy</vt:lpstr>
      <vt:lpstr>Avenir Light</vt:lpstr>
      <vt:lpstr>Avenir Medium</vt:lpstr>
      <vt:lpstr>Calibri</vt:lpstr>
      <vt:lpstr>Times New Roman</vt:lpstr>
      <vt:lpstr>Wingdings</vt:lpstr>
      <vt:lpstr>Arial</vt:lpstr>
      <vt:lpstr>Office Theme</vt:lpstr>
      <vt:lpstr>Version Control with Git and GitHub</vt:lpstr>
      <vt:lpstr>What’s the plan for today? </vt:lpstr>
      <vt:lpstr>How do you work with other developers? </vt:lpstr>
      <vt:lpstr>So what’s version control? </vt:lpstr>
      <vt:lpstr>Why version control?</vt:lpstr>
      <vt:lpstr>Do you really need version control? </vt:lpstr>
      <vt:lpstr>Git</vt:lpstr>
      <vt:lpstr>Why Git and not other VCS? </vt:lpstr>
      <vt:lpstr>Installing Git</vt:lpstr>
      <vt:lpstr>Version Control Terminology</vt:lpstr>
      <vt:lpstr>Version Control Terminology</vt:lpstr>
      <vt:lpstr>Version Control Terminology</vt:lpstr>
      <vt:lpstr>Version Control Terminology</vt:lpstr>
      <vt:lpstr>Let’s dive into the good stuff now</vt:lpstr>
      <vt:lpstr>Basic Git Commands</vt:lpstr>
      <vt:lpstr>PowerPoint Presentation</vt:lpstr>
      <vt:lpstr>Basic Git model locally</vt:lpstr>
      <vt:lpstr>Basic Git Commands</vt:lpstr>
      <vt:lpstr>GitHub</vt:lpstr>
      <vt:lpstr>Working with a remote repository</vt:lpstr>
      <vt:lpstr>How to access GitHub</vt:lpstr>
      <vt:lpstr>GitHub Demo</vt:lpstr>
      <vt:lpstr>More Git commands</vt:lpstr>
      <vt:lpstr>Demo </vt:lpstr>
      <vt:lpstr>Collaboration with GitHub</vt:lpstr>
      <vt:lpstr>Collaborate</vt:lpstr>
      <vt:lpstr>Collaborate</vt:lpstr>
      <vt:lpstr>Collaborate</vt:lpstr>
      <vt:lpstr>Collaborate</vt:lpstr>
      <vt:lpstr>Collaborate</vt:lpstr>
      <vt:lpstr>Collaborate</vt:lpstr>
      <vt:lpstr>Collaborate</vt:lpstr>
      <vt:lpstr>More on Collaborative Git commands</vt:lpstr>
      <vt:lpstr>Dealing with Merge Conflicts</vt:lpstr>
      <vt:lpstr>More to learn in Git/Forward Steps</vt:lpstr>
      <vt:lpstr>Tips on working on a Hackathon</vt:lpstr>
      <vt:lpstr>PowerPoint Presentation</vt:lpstr>
      <vt:lpstr>Questions?  Contact me (rr524@njit.edu if you have questions) Happy to help!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Patel</dc:creator>
  <cp:lastModifiedBy>Rahul Rajendran</cp:lastModifiedBy>
  <cp:revision>224</cp:revision>
  <dcterms:created xsi:type="dcterms:W3CDTF">2017-08-30T02:16:33Z</dcterms:created>
  <dcterms:modified xsi:type="dcterms:W3CDTF">2017-11-11T15:43:11Z</dcterms:modified>
</cp:coreProperties>
</file>